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67" r:id="rId5"/>
    <p:sldId id="271" r:id="rId6"/>
    <p:sldId id="259" r:id="rId7"/>
    <p:sldId id="260" r:id="rId8"/>
    <p:sldId id="261" r:id="rId9"/>
    <p:sldId id="262" r:id="rId10"/>
    <p:sldId id="263" r:id="rId11"/>
    <p:sldId id="264" r:id="rId12"/>
    <p:sldId id="266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5B8904-136E-48A8-86D6-F4818F4300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3EC628-81DE-4C09-8886-EDE6EFA4250B}" type="datetimeFigureOut">
              <a:rPr lang="en-US"/>
              <a:pPr>
                <a:defRPr/>
              </a:pPr>
              <a:t>2/7/2012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159F41-D4A6-4DA6-AC62-D3E978B769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A5CF30-3F13-463E-AB7F-E6701E96AC31}" type="datetimeFigureOut">
              <a:rPr lang="en-US"/>
              <a:pPr>
                <a:defRPr/>
              </a:pPr>
              <a:t>2/7/2012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BC0096-1D6D-44F4-9E70-6946D2A277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54CA16-CBFF-46BA-B55D-B254BD18EDCE}" type="datetimeFigureOut">
              <a:rPr lang="en-US"/>
              <a:pPr>
                <a:defRPr/>
              </a:pPr>
              <a:t>2/7/2012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660CB3-BE11-4CCE-BA37-B7CB187C16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6B580B-6ED0-498A-BB09-655F9545F3FD}" type="datetimeFigureOut">
              <a:rPr lang="en-US"/>
              <a:pPr>
                <a:defRPr/>
              </a:pPr>
              <a:t>2/7/2012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7F8F79-15CD-492D-B0C2-1E7BAC536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4416BA-F349-41F2-A4D9-DC156D334E1B}" type="datetimeFigureOut">
              <a:rPr lang="en-US"/>
              <a:pPr>
                <a:defRPr/>
              </a:pPr>
              <a:t>2/7/2012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8C2808-6B9B-439B-8108-2D67ABC9D5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7F91B8-EA77-4DB7-841B-B9F1D4C5A112}" type="datetimeFigureOut">
              <a:rPr lang="en-US"/>
              <a:pPr>
                <a:defRPr/>
              </a:pPr>
              <a:t>2/7/2012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4322DF-D9D3-4F2A-9C28-45DD6D732D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1FC44B-5161-4B0E-BBF4-1F665BCD286E}" type="datetimeFigureOut">
              <a:rPr lang="en-US"/>
              <a:pPr>
                <a:defRPr/>
              </a:pPr>
              <a:t>2/7/2012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CEE1EE-E89C-4005-BDD4-03A1EFA870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A0FCD4-7DF7-4870-8189-B4E40FB84FB6}" type="datetimeFigureOut">
              <a:rPr lang="en-US"/>
              <a:pPr>
                <a:defRPr/>
              </a:pPr>
              <a:t>2/7/2012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7A628A-A788-4783-810A-5A5582CE83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DAC42E-82F0-4091-9E22-B9867AF1E388}" type="datetimeFigureOut">
              <a:rPr lang="en-US"/>
              <a:pPr>
                <a:defRPr/>
              </a:pPr>
              <a:t>2/7/2012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1AA275-0EFB-479B-B333-5773A1CDAE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BC7D31-B6EC-43C6-ADE7-AE58F7D13E90}" type="datetimeFigureOut">
              <a:rPr lang="en-US"/>
              <a:pPr>
                <a:defRPr/>
              </a:pPr>
              <a:t>2/7/2012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1A3BC0-241E-4894-B378-E53B0E537B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2BAFC6-FC4E-4D17-9D5E-D3C5DB751F25}" type="datetimeFigureOut">
              <a:rPr lang="en-US"/>
              <a:pPr>
                <a:defRPr/>
              </a:pPr>
              <a:t>2/7/2012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620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225" y="5648325"/>
            <a:ext cx="549275" cy="396875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80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1810E347-ACEC-447D-AB5B-6BFCF4C4D9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7456" y="4048919"/>
            <a:ext cx="2366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738" y="1646237"/>
            <a:ext cx="2438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6AD89A3C-B4FF-41E1-84B7-6AA30333C22A}" type="datetimeFigureOut">
              <a:rPr lang="en-US"/>
              <a:pPr>
                <a:defRPr/>
              </a:pPr>
              <a:t>2/7/2012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600" kern="1200" spc="-1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9pPr>
    </p:titleStyle>
    <p:bodyStyle>
      <a:lvl1pPr marL="3429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888" indent="-228600" algn="l" rtl="0" eaLnBrk="0" fontAlgn="base" hangingPunct="0">
        <a:spcBef>
          <a:spcPct val="20000"/>
        </a:spcBef>
        <a:spcAft>
          <a:spcPct val="0"/>
        </a:spcAft>
        <a:buClr>
          <a:srgbClr val="D2CB6C"/>
        </a:buClr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ct val="20000"/>
        </a:spcBef>
        <a:spcAft>
          <a:spcPct val="0"/>
        </a:spcAft>
        <a:buClr>
          <a:srgbClr val="95A39D"/>
        </a:buClr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ct val="20000"/>
        </a:spcBef>
        <a:spcAft>
          <a:spcPct val="0"/>
        </a:spcAft>
        <a:buClr>
          <a:srgbClr val="C89F5D"/>
        </a:buClr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animoto_video.mp4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458200" cy="683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2514600"/>
            <a:ext cx="8077200" cy="2070100"/>
          </a:xfrm>
          <a:solidFill>
            <a:schemeClr val="bg2"/>
          </a:solidFill>
          <a:ln>
            <a:solidFill>
              <a:schemeClr val="accent1"/>
            </a:solidFill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US" sz="4400" smtClean="0"/>
              <a:t>Missoula County Public Schools</a:t>
            </a:r>
            <a:br>
              <a:rPr lang="en-US" sz="4400" smtClean="0"/>
            </a:br>
            <a:r>
              <a:rPr lang="en-US" sz="4400" smtClean="0"/>
              <a:t>Health Science Academy </a:t>
            </a:r>
            <a:br>
              <a:rPr lang="en-US" sz="4400" smtClean="0"/>
            </a:br>
            <a:r>
              <a:rPr lang="en-US" sz="4400" smtClean="0"/>
              <a:t>@ Big Sky High School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5410200"/>
            <a:ext cx="6461125" cy="1066800"/>
          </a:xfrm>
        </p:spPr>
        <p:txBody>
          <a:bodyPr rtlCol="0">
            <a:normAutofit fontScale="925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4000" b="1" i="1" dirty="0" smtClean="0">
                <a:solidFill>
                  <a:schemeClr val="tx1"/>
                </a:solidFill>
                <a:latin typeface="+mj-lt"/>
              </a:rPr>
              <a:t>“Knowledge by Hand &amp; Mind”</a:t>
            </a:r>
            <a:endParaRPr lang="en-US" sz="4000" b="1" i="1" dirty="0">
              <a:solidFill>
                <a:schemeClr val="tx1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Research says…</a:t>
            </a:r>
            <a:endParaRPr lang="en-US" dirty="0"/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3600" dirty="0" smtClean="0"/>
              <a:t>Increased graduation rates</a:t>
            </a:r>
          </a:p>
          <a:p>
            <a:pPr eaLnBrk="1" hangingPunct="1"/>
            <a:r>
              <a:rPr lang="en-US" sz="3600" dirty="0" smtClean="0"/>
              <a:t>Increased attendance</a:t>
            </a:r>
          </a:p>
          <a:p>
            <a:pPr eaLnBrk="1" hangingPunct="1"/>
            <a:r>
              <a:rPr lang="en-US" sz="3600" dirty="0" smtClean="0"/>
              <a:t>Increased credits earned</a:t>
            </a:r>
          </a:p>
          <a:p>
            <a:pPr eaLnBrk="1" hangingPunct="1"/>
            <a:r>
              <a:rPr lang="en-US" sz="3600" dirty="0" smtClean="0"/>
              <a:t>Increased grade point averages</a:t>
            </a:r>
          </a:p>
          <a:p>
            <a:pPr eaLnBrk="1" hangingPunct="1"/>
            <a:r>
              <a:rPr lang="en-US" sz="3600" dirty="0" smtClean="0"/>
              <a:t>Increased college attendance</a:t>
            </a:r>
          </a:p>
          <a:p>
            <a:pPr eaLnBrk="1" hangingPunct="1"/>
            <a:r>
              <a:rPr lang="en-US" sz="3600" dirty="0" smtClean="0"/>
              <a:t>Increased earnings</a:t>
            </a:r>
          </a:p>
          <a:p>
            <a:pPr eaLnBrk="1" hangingPunct="1"/>
            <a:r>
              <a:rPr lang="en-US" sz="3600" b="1" dirty="0" smtClean="0"/>
              <a:t>Increased student engagement!</a:t>
            </a:r>
          </a:p>
        </p:txBody>
      </p:sp>
      <p:pic>
        <p:nvPicPr>
          <p:cNvPr id="12292" name="Picture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38800" y="0"/>
            <a:ext cx="2562225" cy="256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290513"/>
            <a:ext cx="3654425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Nuts and Bolts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 smtClean="0"/>
              <a:t>8 courses available at BSHS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 smtClean="0"/>
              <a:t>6 courses will be in the academy</a:t>
            </a:r>
          </a:p>
          <a:p>
            <a:pPr marL="640080"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 smtClean="0"/>
              <a:t>Science, Math, English, Social Studies, Health/PE</a:t>
            </a:r>
          </a:p>
          <a:p>
            <a:pPr marL="640080"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 smtClean="0"/>
              <a:t>Project Lead The Way (biomedical)</a:t>
            </a:r>
            <a:endParaRPr lang="en-US" sz="2800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 smtClean="0"/>
              <a:t>2 electives freshman year outside of the academy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 smtClean="0"/>
              <a:t>4 year community connection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 smtClean="0"/>
              <a:t>Community speakers/trainers, etc.</a:t>
            </a:r>
          </a:p>
          <a:p>
            <a:pPr marL="11430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Thank you…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5400" dirty="0" smtClean="0"/>
              <a:t>Questions?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5400" dirty="0"/>
              <a:t>C</a:t>
            </a:r>
            <a:r>
              <a:rPr lang="en-US" sz="5400" dirty="0" smtClean="0"/>
              <a:t>all Trevor Laboski at 728-2401 ext. 8025 </a:t>
            </a:r>
          </a:p>
          <a:p>
            <a:pPr marL="11430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344903">
            <a:off x="5565775" y="1184275"/>
            <a:ext cx="2628900" cy="173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What is STEM?</a:t>
            </a:r>
            <a:endParaRPr lang="en-US" dirty="0"/>
          </a:p>
        </p:txBody>
      </p:sp>
      <p:sp>
        <p:nvSpPr>
          <p:cNvPr id="3076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7620000" cy="4800600"/>
          </a:xfrm>
        </p:spPr>
        <p:txBody>
          <a:bodyPr/>
          <a:lstStyle/>
          <a:p>
            <a:pPr eaLnBrk="1" hangingPunct="1"/>
            <a:r>
              <a:rPr lang="en-US" sz="4800" b="1" dirty="0" smtClean="0"/>
              <a:t>S</a:t>
            </a:r>
            <a:r>
              <a:rPr lang="en-US" sz="4800" dirty="0" smtClean="0"/>
              <a:t>cience</a:t>
            </a:r>
          </a:p>
          <a:p>
            <a:pPr eaLnBrk="1" hangingPunct="1"/>
            <a:r>
              <a:rPr lang="en-US" sz="4800" b="1" dirty="0" smtClean="0"/>
              <a:t>T</a:t>
            </a:r>
            <a:r>
              <a:rPr lang="en-US" sz="4800" dirty="0" smtClean="0"/>
              <a:t>echnology</a:t>
            </a:r>
          </a:p>
          <a:p>
            <a:pPr eaLnBrk="1" hangingPunct="1"/>
            <a:r>
              <a:rPr lang="en-US" sz="4800" b="1" dirty="0" smtClean="0"/>
              <a:t>E</a:t>
            </a:r>
            <a:r>
              <a:rPr lang="en-US" sz="4800" dirty="0" smtClean="0"/>
              <a:t>ngineering </a:t>
            </a:r>
          </a:p>
          <a:p>
            <a:pPr eaLnBrk="1" hangingPunct="1"/>
            <a:r>
              <a:rPr lang="en-US" sz="4800" b="1" dirty="0" smtClean="0"/>
              <a:t>M</a:t>
            </a:r>
            <a:r>
              <a:rPr lang="en-US" sz="4800" dirty="0" smtClean="0"/>
              <a:t>athematics</a:t>
            </a:r>
          </a:p>
          <a:p>
            <a:pPr eaLnBrk="1" hangingPunct="1">
              <a:buNone/>
            </a:pPr>
            <a:r>
              <a:rPr lang="en-US" sz="2800" dirty="0" smtClean="0"/>
              <a:t>The Biomedical Curriculum, Project Lead the Way, is a STEM curriculum. More on </a:t>
            </a:r>
            <a:r>
              <a:rPr lang="en-US" sz="2800" smtClean="0"/>
              <a:t>that later…</a:t>
            </a:r>
            <a:endParaRPr lang="en-US" sz="2800" dirty="0" smtClean="0"/>
          </a:p>
        </p:txBody>
      </p:sp>
      <p:pic>
        <p:nvPicPr>
          <p:cNvPr id="3077" name="Picture 2" descr="C:\Program Files\Microsoft Office\MEDIA\CAGCAT10\j0305257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52938" y="2514601"/>
            <a:ext cx="1414462" cy="2272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3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49675" y="1179513"/>
            <a:ext cx="1366838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What is an Academy?</a:t>
            </a:r>
            <a:endParaRPr lang="en-US" dirty="0"/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4000" dirty="0" smtClean="0"/>
              <a:t>Smaller Learning Community</a:t>
            </a:r>
          </a:p>
          <a:p>
            <a:pPr eaLnBrk="1" hangingPunct="1"/>
            <a:r>
              <a:rPr lang="en-US" sz="4000" b="1" dirty="0" smtClean="0"/>
              <a:t>Rigorous college prep curriculum</a:t>
            </a:r>
          </a:p>
          <a:p>
            <a:pPr eaLnBrk="1" hangingPunct="1"/>
            <a:r>
              <a:rPr lang="en-US" sz="4000" b="1" dirty="0" smtClean="0"/>
              <a:t>Relevant career and technical education</a:t>
            </a:r>
          </a:p>
          <a:p>
            <a:pPr eaLnBrk="1" hangingPunct="1"/>
            <a:r>
              <a:rPr lang="en-US" sz="4000" dirty="0" smtClean="0"/>
              <a:t>Strong community partnership</a:t>
            </a:r>
          </a:p>
        </p:txBody>
      </p:sp>
      <p:pic>
        <p:nvPicPr>
          <p:cNvPr id="4100" name="Picture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0" y="5507038"/>
            <a:ext cx="45624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5334000"/>
            <a:ext cx="2859088" cy="1176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33400"/>
            <a:ext cx="7024688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5400" dirty="0" smtClean="0"/>
              <a:t>Grad Requirements</a:t>
            </a:r>
            <a:endParaRPr lang="en-US" sz="5400" dirty="0"/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1042988" y="1752600"/>
            <a:ext cx="6777037" cy="4079875"/>
          </a:xfrm>
        </p:spPr>
        <p:txBody>
          <a:bodyPr/>
          <a:lstStyle/>
          <a:p>
            <a:pPr eaLnBrk="1" hangingPunct="1"/>
            <a:r>
              <a:rPr lang="en-US" sz="2400" smtClean="0"/>
              <a:t>Language Arts – 4.0</a:t>
            </a:r>
          </a:p>
          <a:p>
            <a:pPr eaLnBrk="1" hangingPunct="1"/>
            <a:r>
              <a:rPr lang="en-US" sz="2400" smtClean="0"/>
              <a:t>Mathematics – 2.0</a:t>
            </a:r>
          </a:p>
          <a:p>
            <a:pPr eaLnBrk="1" hangingPunct="1"/>
            <a:r>
              <a:rPr lang="en-US" sz="2400" smtClean="0"/>
              <a:t>Social Studies – 2.5 </a:t>
            </a:r>
          </a:p>
          <a:p>
            <a:pPr eaLnBrk="1" hangingPunct="1"/>
            <a:r>
              <a:rPr lang="en-US" sz="2400" smtClean="0"/>
              <a:t>Science – 2.0</a:t>
            </a:r>
          </a:p>
          <a:p>
            <a:pPr eaLnBrk="1" hangingPunct="1"/>
            <a:r>
              <a:rPr lang="en-US" sz="2400" smtClean="0"/>
              <a:t>HPE – 2.0</a:t>
            </a:r>
          </a:p>
          <a:p>
            <a:pPr eaLnBrk="1" hangingPunct="1"/>
            <a:r>
              <a:rPr lang="en-US" sz="2400" smtClean="0"/>
              <a:t>Fine art – 1.0</a:t>
            </a:r>
          </a:p>
          <a:p>
            <a:pPr eaLnBrk="1" hangingPunct="1"/>
            <a:r>
              <a:rPr lang="en-US" sz="2400" smtClean="0"/>
              <a:t>Practical art – 1.0</a:t>
            </a:r>
          </a:p>
          <a:p>
            <a:pPr eaLnBrk="1" hangingPunct="1"/>
            <a:r>
              <a:rPr lang="en-US" sz="2400" b="1" smtClean="0"/>
              <a:t>Electives – 9.5</a:t>
            </a:r>
          </a:p>
          <a:p>
            <a:pPr eaLnBrk="1" hangingPunct="1"/>
            <a:r>
              <a:rPr lang="en-US" sz="2400" b="1" smtClean="0"/>
              <a:t>Total – 24 Credits Required </a:t>
            </a:r>
          </a:p>
          <a:p>
            <a:pPr eaLnBrk="1" hangingPunct="1"/>
            <a:r>
              <a:rPr lang="en-US" sz="2400" b="1" smtClean="0"/>
              <a:t>Opportunities at BSHS - 32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Why a Health Science Academy?</a:t>
            </a:r>
            <a:endParaRPr lang="en-US" dirty="0"/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Roughly 50% or MCPS students go on to 2 &amp; 4 year post-secondary institutions (National Student Clearinghouse Data). NOT GOOD ENOUGH!</a:t>
            </a:r>
          </a:p>
          <a:p>
            <a:r>
              <a:rPr lang="en-US" sz="2800" dirty="0" smtClean="0"/>
              <a:t>BLS – Professional careers (requiring post-secondary education) will grow the fastest from 2008-18. The fastest growing sub-category under professional careers(21%), is driven by health care demand.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Features of H.S.A.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200" dirty="0" smtClean="0"/>
              <a:t>National Standards of Practice (NCAC)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200" dirty="0" smtClean="0"/>
              <a:t>100 students (50 biomed/50 vet)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200" dirty="0" smtClean="0"/>
              <a:t>Fewer students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200" dirty="0" smtClean="0"/>
              <a:t>Fewer teachers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200" dirty="0" smtClean="0"/>
              <a:t>Increased collaboration between stakeholders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200" dirty="0" smtClean="0"/>
              <a:t>Community fluidity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200" dirty="0" smtClean="0"/>
              <a:t>Redefine “student”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200" b="1" dirty="0" smtClean="0"/>
              <a:t>Project Lead The Way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</p:txBody>
      </p:sp>
      <p:pic>
        <p:nvPicPr>
          <p:cNvPr id="8196" name="Picture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4343400"/>
            <a:ext cx="2200275" cy="207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Project Lead The Way</a:t>
            </a:r>
            <a:endParaRPr lang="en-US" dirty="0"/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Non-profit leader in STEM curriculum</a:t>
            </a:r>
          </a:p>
          <a:p>
            <a:pPr eaLnBrk="1" hangingPunct="1"/>
            <a:r>
              <a:rPr lang="en-US" smtClean="0"/>
              <a:t>Practical Art credit</a:t>
            </a:r>
          </a:p>
          <a:p>
            <a:pPr eaLnBrk="1" hangingPunct="1"/>
            <a:r>
              <a:rPr lang="en-US" smtClean="0"/>
              <a:t>Hands-on, activities, project and problem-based (APPB)</a:t>
            </a:r>
          </a:p>
          <a:p>
            <a:pPr eaLnBrk="1" hangingPunct="1"/>
            <a:r>
              <a:rPr lang="en-US" smtClean="0"/>
              <a:t>Developed by educators and biomedical professionals</a:t>
            </a:r>
          </a:p>
          <a:p>
            <a:pPr eaLnBrk="1" hangingPunct="1"/>
            <a:r>
              <a:rPr lang="en-US" smtClean="0"/>
              <a:t>In 2011-12 school year – more than 4,000 schools and 400,000 students in all 50 states</a:t>
            </a:r>
          </a:p>
          <a:p>
            <a:pPr eaLnBrk="1" hangingPunct="1"/>
            <a:r>
              <a:rPr lang="en-US" smtClean="0"/>
              <a:t>More than 10,500 teachers trained</a:t>
            </a:r>
          </a:p>
          <a:p>
            <a:pPr eaLnBrk="1" hangingPunct="1"/>
            <a:r>
              <a:rPr lang="en-US" smtClean="0"/>
              <a:t>Utilized in Bozeman for 3 years – 4 minute </a:t>
            </a:r>
            <a:r>
              <a:rPr lang="en-US" smtClean="0">
                <a:hlinkClick r:id="rId2" action="ppaction://hlinkfile"/>
              </a:rPr>
              <a:t>video</a:t>
            </a:r>
            <a:r>
              <a:rPr lang="en-US" smtClean="0"/>
              <a:t> </a:t>
            </a:r>
          </a:p>
        </p:txBody>
      </p:sp>
      <p:pic>
        <p:nvPicPr>
          <p:cNvPr id="9220" name="Picture 3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00800" y="457200"/>
            <a:ext cx="1371600" cy="1573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4471988"/>
            <a:ext cx="2617788" cy="2386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Advantages of H.S.A.</a:t>
            </a:r>
            <a:endParaRPr lang="en-US" dirty="0"/>
          </a:p>
        </p:txBody>
      </p:sp>
      <p:sp>
        <p:nvSpPr>
          <p:cNvPr id="1024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800" b="1" dirty="0" smtClean="0"/>
              <a:t>Relevant, rigorous</a:t>
            </a:r>
            <a:r>
              <a:rPr lang="en-US" sz="2800" dirty="0" smtClean="0"/>
              <a:t>, and themed curriculum</a:t>
            </a:r>
          </a:p>
          <a:p>
            <a:pPr eaLnBrk="1" hangingPunct="1"/>
            <a:r>
              <a:rPr lang="en-US" sz="2800" dirty="0" smtClean="0"/>
              <a:t>Deeper understanding of transferrable skills &amp; knowledge</a:t>
            </a:r>
          </a:p>
          <a:p>
            <a:pPr eaLnBrk="1" hangingPunct="1"/>
            <a:r>
              <a:rPr lang="en-US" sz="2800" dirty="0" smtClean="0"/>
              <a:t>Increased expectations for stakeholders</a:t>
            </a:r>
          </a:p>
          <a:p>
            <a:pPr eaLnBrk="1" hangingPunct="1"/>
            <a:r>
              <a:rPr lang="en-US" sz="2800" dirty="0" smtClean="0"/>
              <a:t>Employability and soft skills</a:t>
            </a:r>
          </a:p>
          <a:p>
            <a:pPr eaLnBrk="1" hangingPunct="1"/>
            <a:r>
              <a:rPr lang="en-US" sz="2800" dirty="0" smtClean="0"/>
              <a:t>Students involved in off-campus learning</a:t>
            </a:r>
          </a:p>
          <a:p>
            <a:pPr eaLnBrk="1" hangingPunct="1"/>
            <a:r>
              <a:rPr lang="en-US" sz="2800" dirty="0" smtClean="0"/>
              <a:t>Increased retention in school</a:t>
            </a:r>
          </a:p>
          <a:p>
            <a:pPr eaLnBrk="1" hangingPunct="1"/>
            <a:r>
              <a:rPr lang="en-US" sz="2800" b="1" dirty="0" smtClean="0"/>
              <a:t>“Students are known and shared”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Benefits of H.S.A.</a:t>
            </a:r>
            <a:endParaRPr lang="en-US" dirty="0"/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3200" dirty="0" smtClean="0"/>
              <a:t>Better transition to high school</a:t>
            </a:r>
          </a:p>
          <a:p>
            <a:pPr eaLnBrk="1" hangingPunct="1"/>
            <a:r>
              <a:rPr lang="en-US" sz="3200" dirty="0" smtClean="0"/>
              <a:t>Exposure to a variety of careers in biomedical and veterinary</a:t>
            </a:r>
          </a:p>
          <a:p>
            <a:pPr eaLnBrk="1" hangingPunct="1"/>
            <a:r>
              <a:rPr lang="en-US" sz="3200" dirty="0" smtClean="0"/>
              <a:t>Industry certifications (1</a:t>
            </a:r>
            <a:r>
              <a:rPr lang="en-US" sz="3200" baseline="30000" dirty="0" smtClean="0"/>
              <a:t>st</a:t>
            </a:r>
            <a:r>
              <a:rPr lang="en-US" sz="3200" dirty="0" smtClean="0"/>
              <a:t> aid, CPR, EMT)</a:t>
            </a:r>
          </a:p>
          <a:p>
            <a:pPr eaLnBrk="1" hangingPunct="1"/>
            <a:r>
              <a:rPr lang="en-US" sz="3200" b="1" dirty="0" smtClean="0"/>
              <a:t>Begin college in high school</a:t>
            </a:r>
          </a:p>
          <a:p>
            <a:pPr eaLnBrk="1" hangingPunct="1"/>
            <a:r>
              <a:rPr lang="en-US" sz="3200" dirty="0" smtClean="0"/>
              <a:t>No more, “Why do we have to learn this?”</a:t>
            </a:r>
          </a:p>
          <a:p>
            <a:pPr eaLnBrk="1" hangingPunct="1"/>
            <a:r>
              <a:rPr lang="en-US" sz="3200" b="1" dirty="0" smtClean="0"/>
              <a:t>Not school as usual!</a:t>
            </a:r>
          </a:p>
          <a:p>
            <a:pPr eaLnBrk="1" hangingPunct="1"/>
            <a:endParaRPr lang="en-US" dirty="0" smtClean="0"/>
          </a:p>
        </p:txBody>
      </p:sp>
      <p:pic>
        <p:nvPicPr>
          <p:cNvPr id="11268" name="Picture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400" y="228600"/>
            <a:ext cx="1965325" cy="196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5105400"/>
            <a:ext cx="1276350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297</TotalTime>
  <Words>434</Words>
  <Application>Microsoft Office PowerPoint</Application>
  <PresentationFormat>On-screen Show (4:3)</PresentationFormat>
  <Paragraphs>78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Adjacency</vt:lpstr>
      <vt:lpstr>Missoula County Public Schools Health Science Academy  @ Big Sky High School</vt:lpstr>
      <vt:lpstr>What is STEM?</vt:lpstr>
      <vt:lpstr>What is an Academy?</vt:lpstr>
      <vt:lpstr>Grad Requirements</vt:lpstr>
      <vt:lpstr>Why a Health Science Academy?</vt:lpstr>
      <vt:lpstr>Features of H.S.A.</vt:lpstr>
      <vt:lpstr>Project Lead The Way</vt:lpstr>
      <vt:lpstr>Advantages of H.S.A.</vt:lpstr>
      <vt:lpstr>Benefits of H.S.A.</vt:lpstr>
      <vt:lpstr>Research says…</vt:lpstr>
      <vt:lpstr>Nuts and Bolts</vt:lpstr>
      <vt:lpstr>Thank you…</vt:lpstr>
    </vt:vector>
  </TitlesOfParts>
  <Company>Missoula County Pulic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Missoula County Public Schools Health Science Academy  @ Big Sky High School</dc:title>
  <dc:creator>Information Systems Center</dc:creator>
  <cp:lastModifiedBy>salindburg</cp:lastModifiedBy>
  <cp:revision>24</cp:revision>
  <dcterms:created xsi:type="dcterms:W3CDTF">2011-11-16T14:28:29Z</dcterms:created>
  <dcterms:modified xsi:type="dcterms:W3CDTF">2012-02-07T20:25:40Z</dcterms:modified>
</cp:coreProperties>
</file>